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502521-2505-477E-A136-BCB8A816080D}">
  <a:tblStyle styleId="{2F502521-2505-477E-A136-BCB8A81608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9aeea1290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d9aeea129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9aeea129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d9aeea129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9aeea129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d9aeea129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9aeea1290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d9aeea129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03c82f7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03c82f7c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d903c82f7c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9997bc04e_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d9997bc04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903c82f7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903c82f7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d903c82f7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9137.pdf" TargetMode="External"/><Relationship Id="rId7" Type="http://schemas.openxmlformats.org/officeDocument/2006/relationships/hyperlink" Target="https://papers.nips.cc/paper/2019/file/680390c55bbd9ce416d1d69a9ab4760d-Paper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4.14231.pdf" TargetMode="External"/><Relationship Id="rId5" Type="http://schemas.openxmlformats.org/officeDocument/2006/relationships/hyperlink" Target="https://arxiv.org/pdf/1409.1556.pdf" TargetMode="External"/><Relationship Id="rId4" Type="http://schemas.openxmlformats.org/officeDocument/2006/relationships/hyperlink" Target="https://arxiv.org/pdf/1708.0204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757375"/>
            <a:ext cx="92202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543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N" sz="5430" b="1"/>
              <a:t>Image Caption </a:t>
            </a:r>
            <a:endParaRPr sz="543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N" sz="5430" b="1"/>
              <a:t>Generation</a:t>
            </a:r>
            <a:endParaRPr sz="7500" b="1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246850"/>
            <a:ext cx="9420300" cy="2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2208">
                <a:latin typeface="Arial"/>
                <a:ea typeface="Arial"/>
                <a:cs typeface="Arial"/>
                <a:sym typeface="Arial"/>
              </a:rPr>
              <a:t>                                                 </a:t>
            </a:r>
            <a:r>
              <a:rPr lang="en-IN" sz="2000"/>
              <a:t> Team ID - 11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200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8"/>
              <a:t>  </a:t>
            </a:r>
            <a:r>
              <a:rPr lang="en-IN" sz="1600"/>
              <a:t>Sankalp Mule 17D110007</a:t>
            </a:r>
            <a:endParaRPr sz="16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/>
              <a:t> 							  Siddhant Benake 17D110011</a:t>
            </a:r>
            <a:endParaRPr sz="16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/>
              <a:t>                                                           		  Kumar P. Miskin 17D110026</a:t>
            </a:r>
            <a:endParaRPr sz="16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/>
              <a:t>        						    	  Abeen Bhattacharya 170110013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301500" y="947475"/>
            <a:ext cx="11890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000"/>
              <a:t>      Input Image                         Baseline Model                   Improved Model</a:t>
            </a:r>
            <a:endParaRPr sz="3000"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100" y="1697225"/>
            <a:ext cx="7718699" cy="37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" y="1641675"/>
            <a:ext cx="8163000" cy="40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301500" y="-15875"/>
            <a:ext cx="11707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900"/>
              <a:t>Results: Comparing the results on both the models</a:t>
            </a:r>
            <a:endParaRPr sz="3900"/>
          </a:p>
        </p:txBody>
      </p:sp>
      <p:sp>
        <p:nvSpPr>
          <p:cNvPr id="190" name="Google Shape;190;p22"/>
          <p:cNvSpPr txBox="1"/>
          <p:nvPr/>
        </p:nvSpPr>
        <p:spPr>
          <a:xfrm>
            <a:off x="2835450" y="5492725"/>
            <a:ext cx="682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Takeaways:</a:t>
            </a:r>
            <a:br>
              <a:rPr lang="en-IN">
                <a:latin typeface="Calibri"/>
                <a:ea typeface="Calibri"/>
                <a:cs typeface="Calibri"/>
                <a:sym typeface="Calibri"/>
              </a:rPr>
            </a:br>
            <a:r>
              <a:rPr lang="en-IN">
                <a:latin typeface="Calibri"/>
                <a:ea typeface="Calibri"/>
                <a:cs typeface="Calibri"/>
                <a:sym typeface="Calibri"/>
              </a:rPr>
              <a:t>1) Model has got better at noting colors (brown and white)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2) Model has got better at detecting objects (wooden fence vs grass)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3) Model has improved at observing activities (jumping vs running)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4) Model is more than 3x faster at prediction (latency 1.02s vs 3.33s)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49100" y="947475"/>
            <a:ext cx="11890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000"/>
              <a:t>      Input Image                         Baseline Model                   Improved Model</a:t>
            </a:r>
            <a:endParaRPr sz="3000"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900"/>
              <a:t>Results: Comparing the results on both the models</a:t>
            </a:r>
            <a:endParaRPr sz="3900"/>
          </a:p>
        </p:txBody>
      </p:sp>
      <p:sp>
        <p:nvSpPr>
          <p:cNvPr id="198" name="Google Shape;198;p23"/>
          <p:cNvSpPr txBox="1"/>
          <p:nvPr/>
        </p:nvSpPr>
        <p:spPr>
          <a:xfrm>
            <a:off x="2835450" y="5492725"/>
            <a:ext cx="72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Takeaways:</a:t>
            </a:r>
            <a:br>
              <a:rPr lang="en-IN">
                <a:latin typeface="Calibri"/>
                <a:ea typeface="Calibri"/>
                <a:cs typeface="Calibri"/>
                <a:sym typeface="Calibri"/>
              </a:rPr>
            </a:br>
            <a:r>
              <a:rPr lang="en-IN">
                <a:latin typeface="Calibri"/>
                <a:ea typeface="Calibri"/>
                <a:cs typeface="Calibri"/>
                <a:sym typeface="Calibri"/>
              </a:rPr>
              <a:t>1) Model has got better at noting colors (white,blue vs red)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2) Model has got better at detecting objects (ball vs nothing)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3) Model has improved at observing activities (baseline model was totally off the real caption)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4) Model is more than 3x faster at prediction (latency 2.01s vs 3.44s)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75" y="1643663"/>
            <a:ext cx="7724051" cy="3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25" y="1510575"/>
            <a:ext cx="8039574" cy="3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49100" y="947475"/>
            <a:ext cx="11890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000"/>
              <a:t>          Input Image                      Baseline Model                   Improved Model</a:t>
            </a:r>
            <a:endParaRPr sz="300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900"/>
              <a:t>Results: Comparing the results on both the models</a:t>
            </a:r>
            <a:endParaRPr sz="3900"/>
          </a:p>
        </p:txBody>
      </p:sp>
      <p:sp>
        <p:nvSpPr>
          <p:cNvPr id="208" name="Google Shape;208;p24"/>
          <p:cNvSpPr txBox="1"/>
          <p:nvPr/>
        </p:nvSpPr>
        <p:spPr>
          <a:xfrm>
            <a:off x="2835450" y="5492725"/>
            <a:ext cx="7208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Takeaways:</a:t>
            </a:r>
            <a:br>
              <a:rPr lang="en-IN">
                <a:latin typeface="Calibri"/>
                <a:ea typeface="Calibri"/>
                <a:cs typeface="Calibri"/>
                <a:sym typeface="Calibri"/>
              </a:rPr>
            </a:br>
            <a:r>
              <a:rPr lang="en-IN">
                <a:latin typeface="Calibri"/>
                <a:ea typeface="Calibri"/>
                <a:cs typeface="Calibri"/>
                <a:sym typeface="Calibri"/>
              </a:rPr>
              <a:t>1) Model has got better at noting people (man next to shopping cart vs group of people)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2) Model is more than 3x faster at prediction (latency 1.59s vs 3.60s)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78" y="1563475"/>
            <a:ext cx="7736822" cy="366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50" y="1540575"/>
            <a:ext cx="7736825" cy="386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149100" y="947475"/>
            <a:ext cx="11890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en-IN" sz="3000"/>
              <a:t>                  Input Image                    Baseline Model                      Improved Model</a:t>
            </a:r>
            <a:endParaRPr sz="300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900"/>
              <a:t>Results: Comparing the results on both the models</a:t>
            </a:r>
            <a:endParaRPr sz="3900"/>
          </a:p>
        </p:txBody>
      </p:sp>
      <p:sp>
        <p:nvSpPr>
          <p:cNvPr id="218" name="Google Shape;218;p25"/>
          <p:cNvSpPr txBox="1"/>
          <p:nvPr/>
        </p:nvSpPr>
        <p:spPr>
          <a:xfrm>
            <a:off x="2835450" y="5492725"/>
            <a:ext cx="7208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1) Model has improved at observing activities (smiling at the camera vs playing in the water)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2) Model is more than 3x faster at prediction (latency 0.92s vs 4.22s)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01" y="1600213"/>
            <a:ext cx="7565925" cy="3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0" y="1565475"/>
            <a:ext cx="7475525" cy="375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865525" y="1648475"/>
            <a:ext cx="10515600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/>
              <a:t>Conclusion</a:t>
            </a:r>
            <a:r>
              <a:rPr lang="en-IN"/>
              <a:t>: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Model is not performing well when there is text present in an image</a:t>
            </a:r>
            <a:endParaRPr sz="240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Transformer is computationally faster as compared to LSTM</a:t>
            </a:r>
            <a:endParaRPr sz="240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Model is performing better when there is some activity happening in image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/>
              <a:t>Future Work</a:t>
            </a:r>
            <a:r>
              <a:rPr lang="en-IN"/>
              <a:t>: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Training on larger dataset/s for better performance</a:t>
            </a:r>
            <a:endParaRPr sz="240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Implementing state of the art models like BERT or more advanced transformer architectures </a:t>
            </a:r>
            <a:endParaRPr sz="240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IN" sz="2400"/>
              <a:t>Changing the network layer parameters (couldn’t do so because of high training time) followed by hyperparameter tuning </a:t>
            </a:r>
            <a:endParaRPr sz="2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844825" y="692200"/>
            <a:ext cx="10557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900">
                <a:latin typeface="Calibri"/>
                <a:ea typeface="Calibri"/>
                <a:cs typeface="Calibri"/>
                <a:sym typeface="Calibri"/>
              </a:rPr>
              <a:t>Conclusion and Future Work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Problem Statement: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Problem statement: To create a sequence of words to describe an image with correct syntax and appropriate semantics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Input: Image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Output: Caption for the image 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11076" t="5031" r="10034" b="22672"/>
          <a:stretch/>
        </p:blipFill>
        <p:spPr>
          <a:xfrm>
            <a:off x="1478225" y="3611413"/>
            <a:ext cx="1868975" cy="11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l="10681" t="2321" r="17726" b="23981"/>
          <a:stretch/>
        </p:blipFill>
        <p:spPr>
          <a:xfrm>
            <a:off x="1478225" y="4946000"/>
            <a:ext cx="1869000" cy="15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533400" y="3834113"/>
            <a:ext cx="50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Motorcyclist is riding an orange motorcycle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528750" y="5495450"/>
            <a:ext cx="501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-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boy is walking on a beach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512563" y="6176975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838200" y="104725"/>
            <a:ext cx="10515600" cy="101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Libraries used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25" y="1122625"/>
            <a:ext cx="5521625" cy="5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Basic Paper(s)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516850" y="1825625"/>
            <a:ext cx="113661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>
                <a:highlight>
                  <a:schemeClr val="lt1"/>
                </a:highlight>
              </a:rPr>
              <a:t>For the baseline model:</a:t>
            </a:r>
            <a:br>
              <a:rPr lang="en-IN" sz="1800">
                <a:highlight>
                  <a:schemeClr val="lt1"/>
                </a:highlight>
              </a:rPr>
            </a:br>
            <a:r>
              <a:rPr lang="en-IN" sz="1800">
                <a:highlight>
                  <a:schemeClr val="lt1"/>
                </a:highlight>
              </a:rPr>
              <a:t>1) Where to put the Image in an Image Caption Generator</a:t>
            </a:r>
            <a:endParaRPr sz="1800"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highlight>
                  <a:schemeClr val="lt1"/>
                </a:highlight>
              </a:rPr>
              <a:t>URL: </a:t>
            </a:r>
            <a:r>
              <a:rPr lang="en-IN" sz="18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https://arxiv.org/pdf/1703.09137.pdf</a:t>
            </a:r>
            <a:br>
              <a:rPr lang="en-IN" sz="1800">
                <a:highlight>
                  <a:schemeClr val="lt1"/>
                </a:highlight>
              </a:rPr>
            </a:br>
            <a:r>
              <a:rPr lang="en-IN" sz="1800">
                <a:highlight>
                  <a:schemeClr val="lt1"/>
                </a:highlight>
              </a:rPr>
              <a:t>2) What is the Role of Recurrent Neural Networks (RNNs) in an Image Caption Generator?</a:t>
            </a:r>
            <a:endParaRPr sz="1800"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highlight>
                  <a:schemeClr val="lt1"/>
                </a:highlight>
              </a:rPr>
              <a:t>URL: </a:t>
            </a:r>
            <a:r>
              <a:rPr lang="en-IN" sz="18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https://arxiv.org/pdf/1708.02043.pdf</a:t>
            </a:r>
            <a:br>
              <a:rPr lang="en-IN" sz="1800">
                <a:highlight>
                  <a:schemeClr val="lt1"/>
                </a:highlight>
              </a:rPr>
            </a:br>
            <a:r>
              <a:rPr lang="en-IN" sz="1800">
                <a:highlight>
                  <a:schemeClr val="lt1"/>
                </a:highlight>
              </a:rPr>
              <a:t>3) Very Deep Convolutional Networks for Large-Scale Image Recognition</a:t>
            </a:r>
            <a:endParaRPr sz="1800"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highlight>
                  <a:schemeClr val="lt1"/>
                </a:highlight>
              </a:rPr>
              <a:t>URL: </a:t>
            </a:r>
            <a:r>
              <a:rPr lang="en-IN" sz="18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https://arxiv.org/pdf/1409.1556.pdf</a:t>
            </a:r>
            <a:br>
              <a:rPr lang="en-IN" sz="1800">
                <a:highlight>
                  <a:schemeClr val="lt1"/>
                </a:highlight>
              </a:rPr>
            </a:br>
            <a:endParaRPr sz="1800"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>
                <a:highlight>
                  <a:schemeClr val="lt1"/>
                </a:highlight>
              </a:rPr>
              <a:t>For Transformer model</a:t>
            </a:r>
            <a:endParaRPr sz="1800">
              <a:highlight>
                <a:schemeClr val="lt1"/>
              </a:highlight>
            </a:endParaRPr>
          </a:p>
          <a:p>
            <a:pPr marL="719999" lvl="0" indent="-20429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arenR"/>
            </a:pP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He, Sen, et al. "</a:t>
            </a:r>
            <a:r>
              <a:rPr lang="en-IN" sz="1800" b="1">
                <a:solidFill>
                  <a:srgbClr val="222222"/>
                </a:solidFill>
                <a:highlight>
                  <a:srgbClr val="FFFFFF"/>
                </a:highlight>
              </a:rPr>
              <a:t>Image captioning through image transformer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." </a:t>
            </a:r>
            <a:r>
              <a:rPr lang="en-IN" sz="18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Asian Conference on Computer Vision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. 2020.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URL: </a:t>
            </a:r>
            <a:r>
              <a:rPr lang="en-IN" sz="18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https://arxiv.org/pdf/2004.14231.pdf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719999" lvl="0" indent="-20429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arenR"/>
            </a:pP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Herdade, Simao, et al. "</a:t>
            </a:r>
            <a:r>
              <a:rPr lang="en-IN" sz="1800" b="1">
                <a:solidFill>
                  <a:srgbClr val="222222"/>
                </a:solidFill>
                <a:highlight>
                  <a:srgbClr val="FFFFFF"/>
                </a:highlight>
              </a:rPr>
              <a:t>Image captioning: Transforming objects into words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." </a:t>
            </a:r>
            <a:r>
              <a:rPr lang="en-IN" sz="18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arXiv:1906.05963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 (2019).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</a:rPr>
              <a:t>URL: </a:t>
            </a:r>
            <a:r>
              <a:rPr lang="en-IN" sz="18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https://papers.nips.cc/paper/2019/file/680390c55bbd9ce416d1d69a9ab4760d-Paper.pdf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IN" sz="1800">
                <a:highlight>
                  <a:schemeClr val="lt1"/>
                </a:highlight>
              </a:rPr>
              <a:t>Gained a basic understanding of image, caption pre- processing and transformer architecture in our case</a:t>
            </a:r>
            <a:endParaRPr sz="1800">
              <a:highlight>
                <a:schemeClr val="lt1"/>
              </a:highlight>
            </a:endParaRPr>
          </a:p>
          <a:p>
            <a:pPr marL="914400" lvl="1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IN" sz="1800">
                <a:highlight>
                  <a:schemeClr val="lt1"/>
                </a:highlight>
              </a:rPr>
              <a:t>Gained insights about the working principle of the transformer in the case of image captioning</a:t>
            </a:r>
            <a:endParaRPr sz="1800">
              <a:highlight>
                <a:schemeClr val="lt1"/>
              </a:highlight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Data - Flickr30K Dataset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 b="1"/>
              <a:t>Description</a:t>
            </a:r>
            <a:r>
              <a:rPr lang="en-IN" sz="1900"/>
              <a:t>: Dataset contains 31,783 images with 5 captions for each image, </a:t>
            </a:r>
            <a:r>
              <a:rPr lang="en-IN" sz="1900">
                <a:highlight>
                  <a:srgbClr val="FFFFFF"/>
                </a:highlight>
              </a:rPr>
              <a:t>linking mentions of the same entities across different captions for the same image.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 b="1"/>
              <a:t>URL </a:t>
            </a:r>
            <a:r>
              <a:rPr lang="en-IN" sz="1900"/>
              <a:t>: </a:t>
            </a:r>
            <a:r>
              <a:rPr lang="en-IN" sz="1900">
                <a:highlight>
                  <a:srgbClr val="FFFFFF"/>
                </a:highlight>
              </a:rPr>
              <a:t>https://www.kaggle.com/hsankesara/flickr-image-dataset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 b="1"/>
              <a:t>Statistics </a:t>
            </a:r>
            <a:r>
              <a:rPr lang="en-IN" sz="1900"/>
              <a:t>:</a:t>
            </a:r>
            <a:endParaRPr sz="19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9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9900" y="2486025"/>
            <a:ext cx="3343900" cy="3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175" y="3359150"/>
            <a:ext cx="7094900" cy="10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124775" y="4626650"/>
            <a:ext cx="688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N" sz="1900">
                <a:latin typeface="Calibri"/>
                <a:ea typeface="Calibri"/>
                <a:cs typeface="Calibri"/>
                <a:sym typeface="Calibri"/>
              </a:rPr>
              <a:t>Objects - different objects present inside the image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N" sz="1900">
                <a:latin typeface="Calibri"/>
                <a:ea typeface="Calibri"/>
                <a:cs typeface="Calibri"/>
                <a:sym typeface="Calibri"/>
              </a:rPr>
              <a:t>Categories - different categories to which object belong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Baseline Model (CNN (VGG16) + LSTM)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838200" y="1361625"/>
            <a:ext cx="109470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can be divided into three parts: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Feature Extractor. This is a 16-layer VGG model pre-trained on the ImageNet dataset. We have pre-processed the photos with the VGG model (without the output layer) and will use the extracted features predicted by this model as input.</a:t>
            </a:r>
            <a:b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Processor. This is a word embedding layer for handling the text input, followed by a Long Short-Term Memory (LSTM) recurrent neural network layer.</a:t>
            </a:r>
            <a:b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Decoder: Both the feature extractor and sequence processor output a fixed-length vector. These are merged together and processed by a Dense layer to make a final prediction.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233" y="4499371"/>
            <a:ext cx="6599525" cy="20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Baseline Model (CNN (VGG16) + LSTM)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474" y="1401225"/>
            <a:ext cx="5529051" cy="46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5123400" y="6086350"/>
            <a:ext cx="19452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of the Model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2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Improved model (Pretrained CNN + Transformer)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838200" y="1407925"/>
            <a:ext cx="10515600" cy="476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Preprocessed images to be able to input them into </a:t>
            </a:r>
            <a:r>
              <a:rPr lang="en-IN" sz="1900" b="1">
                <a:solidFill>
                  <a:srgbClr val="202124"/>
                </a:solidFill>
                <a:highlight>
                  <a:srgbClr val="FFFFFF"/>
                </a:highlight>
              </a:rPr>
              <a:t>Inception V3 </a:t>
            </a: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(299,299,3)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Used </a:t>
            </a:r>
            <a:r>
              <a:rPr lang="en-IN" sz="1900" b="1">
                <a:solidFill>
                  <a:srgbClr val="202124"/>
                </a:solidFill>
                <a:highlight>
                  <a:srgbClr val="FFFFFF"/>
                </a:highlight>
              </a:rPr>
              <a:t>InceptionV3 (pre-trained on Imagenet)</a:t>
            </a: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 to extract features from the last convolutional layer.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Preprocessed caption data(adding sentence </a:t>
            </a:r>
            <a:r>
              <a:rPr lang="en-IN" sz="1900" b="1">
                <a:solidFill>
                  <a:srgbClr val="202124"/>
                </a:solidFill>
                <a:highlight>
                  <a:srgbClr val="FFFFFF"/>
                </a:highlight>
              </a:rPr>
              <a:t>‘start’</a:t>
            </a: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 and </a:t>
            </a:r>
            <a:r>
              <a:rPr lang="en-IN" sz="1900" b="1">
                <a:solidFill>
                  <a:srgbClr val="202124"/>
                </a:solidFill>
                <a:highlight>
                  <a:srgbClr val="FFFFFF"/>
                </a:highlight>
              </a:rPr>
              <a:t>‘end’</a:t>
            </a: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 keyword)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Used Positional encoding to take into account the semantics along with the positions of the words 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Defined a multihead attention network of transformer for parallel processing 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Processed data through multihead attention, FFNN, dropout layer, normalization layers in both Encoder and Decoder</a:t>
            </a:r>
            <a:endParaRPr sz="19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•"/>
            </a:pP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Used ADAM as an optimiser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031125" y="3698575"/>
            <a:ext cx="9810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Image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2507500" y="3698575"/>
            <a:ext cx="14763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pre-processing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364875" y="3698575"/>
            <a:ext cx="13431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Pretrained CNN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050175" y="5813125"/>
            <a:ext cx="9810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Caption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545925" y="5813125"/>
            <a:ext cx="9810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vectors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2507500" y="5813125"/>
            <a:ext cx="1476300" cy="4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pre-processing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987550" y="3856775"/>
            <a:ext cx="4212300" cy="215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6752200" y="4588475"/>
            <a:ext cx="1019700" cy="68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Encoder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8627538" y="4593575"/>
            <a:ext cx="1019700" cy="68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Decoder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170300" y="3856775"/>
            <a:ext cx="184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1">
                <a:latin typeface="Calibri"/>
                <a:ea typeface="Calibri"/>
                <a:cs typeface="Calibri"/>
                <a:sym typeface="Calibri"/>
              </a:rPr>
              <a:t>Transformer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0"/>
          <p:cNvCxnSpPr>
            <a:stCxn id="151" idx="3"/>
            <a:endCxn id="152" idx="1"/>
          </p:cNvCxnSpPr>
          <p:nvPr/>
        </p:nvCxnSpPr>
        <p:spPr>
          <a:xfrm>
            <a:off x="2012125" y="3941425"/>
            <a:ext cx="4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>
            <a:stCxn id="152" idx="3"/>
            <a:endCxn id="153" idx="1"/>
          </p:cNvCxnSpPr>
          <p:nvPr/>
        </p:nvCxnSpPr>
        <p:spPr>
          <a:xfrm>
            <a:off x="3983800" y="3941425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endCxn id="155" idx="1"/>
          </p:cNvCxnSpPr>
          <p:nvPr/>
        </p:nvCxnSpPr>
        <p:spPr>
          <a:xfrm>
            <a:off x="3983725" y="6052375"/>
            <a:ext cx="56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54" idx="3"/>
            <a:endCxn id="156" idx="1"/>
          </p:cNvCxnSpPr>
          <p:nvPr/>
        </p:nvCxnSpPr>
        <p:spPr>
          <a:xfrm>
            <a:off x="2031175" y="6055975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>
            <a:stCxn id="153" idx="3"/>
            <a:endCxn id="157" idx="1"/>
          </p:cNvCxnSpPr>
          <p:nvPr/>
        </p:nvCxnSpPr>
        <p:spPr>
          <a:xfrm>
            <a:off x="5707975" y="3941425"/>
            <a:ext cx="279600" cy="9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0"/>
          <p:cNvCxnSpPr/>
          <p:nvPr/>
        </p:nvCxnSpPr>
        <p:spPr>
          <a:xfrm rot="10800000" flipH="1">
            <a:off x="5526925" y="4932025"/>
            <a:ext cx="460500" cy="11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0"/>
          <p:cNvSpPr/>
          <p:nvPr/>
        </p:nvSpPr>
        <p:spPr>
          <a:xfrm>
            <a:off x="10502875" y="4606925"/>
            <a:ext cx="945900" cy="65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Caption</a:t>
            </a:r>
            <a:endParaRPr/>
          </a:p>
        </p:txBody>
      </p:sp>
      <p:cxnSp>
        <p:nvCxnSpPr>
          <p:cNvPr id="168" name="Google Shape;168;p20"/>
          <p:cNvCxnSpPr>
            <a:stCxn id="157" idx="3"/>
            <a:endCxn id="167" idx="1"/>
          </p:cNvCxnSpPr>
          <p:nvPr/>
        </p:nvCxnSpPr>
        <p:spPr>
          <a:xfrm>
            <a:off x="10199850" y="4932125"/>
            <a:ext cx="30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0"/>
          <p:cNvCxnSpPr>
            <a:stCxn id="157" idx="1"/>
            <a:endCxn id="158" idx="1"/>
          </p:cNvCxnSpPr>
          <p:nvPr/>
        </p:nvCxnSpPr>
        <p:spPr>
          <a:xfrm>
            <a:off x="5987550" y="4932125"/>
            <a:ext cx="76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0"/>
          <p:cNvCxnSpPr>
            <a:stCxn id="158" idx="3"/>
            <a:endCxn id="159" idx="1"/>
          </p:cNvCxnSpPr>
          <p:nvPr/>
        </p:nvCxnSpPr>
        <p:spPr>
          <a:xfrm>
            <a:off x="7771900" y="4932125"/>
            <a:ext cx="8556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>
            <a:stCxn id="159" idx="3"/>
            <a:endCxn id="157" idx="3"/>
          </p:cNvCxnSpPr>
          <p:nvPr/>
        </p:nvCxnSpPr>
        <p:spPr>
          <a:xfrm rot="10800000" flipH="1">
            <a:off x="9647238" y="4932125"/>
            <a:ext cx="5526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>
            <a:off x="1496950" y="4613975"/>
            <a:ext cx="349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Results: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N" sz="1900" u="sng"/>
              <a:t>BLEU Score</a:t>
            </a:r>
            <a:r>
              <a:rPr lang="en-IN" sz="1900"/>
              <a:t> - </a:t>
            </a:r>
            <a:r>
              <a:rPr lang="en-IN" sz="1900">
                <a:highlight>
                  <a:schemeClr val="lt1"/>
                </a:highlight>
              </a:rPr>
              <a:t>Bilingual Evaluation Understudy</a:t>
            </a:r>
            <a:endParaRPr sz="1900">
              <a:highlight>
                <a:schemeClr val="lt1"/>
              </a:highlight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○"/>
            </a:pPr>
            <a:r>
              <a:rPr lang="en-IN" sz="1900">
                <a:solidFill>
                  <a:srgbClr val="292929"/>
                </a:solidFill>
                <a:highlight>
                  <a:srgbClr val="FFFFFF"/>
                </a:highlight>
              </a:rPr>
              <a:t>It is an algorithm, which has been used for evaluating the quality of machine translated text. We can use BLEU to check the quality of our generated caption as compared to the original caption</a:t>
            </a:r>
            <a:endParaRPr sz="1900">
              <a:highlight>
                <a:schemeClr val="lt1"/>
              </a:highlight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graphicFrame>
        <p:nvGraphicFramePr>
          <p:cNvPr id="180" name="Google Shape;180;p21"/>
          <p:cNvGraphicFramePr/>
          <p:nvPr>
            <p:extLst>
              <p:ext uri="{D42A27DB-BD31-4B8C-83A1-F6EECF244321}">
                <p14:modId xmlns:p14="http://schemas.microsoft.com/office/powerpoint/2010/main" val="2928281284"/>
              </p:ext>
            </p:extLst>
          </p:nvPr>
        </p:nvGraphicFramePr>
        <p:xfrm>
          <a:off x="952500" y="2857500"/>
          <a:ext cx="10401300" cy="2557550"/>
        </p:xfrm>
        <a:graphic>
          <a:graphicData uri="http://schemas.openxmlformats.org/drawingml/2006/table">
            <a:tbl>
              <a:tblPr>
                <a:noFill/>
                <a:tableStyleId>{2F502521-2505-477E-A136-BCB8A816080D}</a:tableStyleId>
              </a:tblPr>
              <a:tblGrid>
                <a:gridCol w="296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</a:t>
                      </a:r>
                      <a:r>
                        <a:rPr lang="en-IN" sz="2300"/>
                        <a:t>Model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    </a:t>
                      </a:r>
                      <a:r>
                        <a:rPr lang="en-IN" sz="2000"/>
                        <a:t>BLEU-1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IN" sz="2000">
                          <a:solidFill>
                            <a:schemeClr val="dk1"/>
                          </a:solidFill>
                        </a:rPr>
                        <a:t>BLEU-2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</a:t>
                      </a:r>
                      <a:r>
                        <a:rPr lang="en-IN" sz="2000">
                          <a:solidFill>
                            <a:schemeClr val="dk1"/>
                          </a:solidFill>
                        </a:rPr>
                        <a:t>BLEU-3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</a:t>
                      </a:r>
                      <a:r>
                        <a:rPr lang="en-IN" sz="2000">
                          <a:solidFill>
                            <a:schemeClr val="dk1"/>
                          </a:solidFill>
                        </a:rPr>
                        <a:t>BLEU-4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CNN + LSTM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56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/>
                        <a:t>CNN + TRANSFORMER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31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38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Office PowerPoint</Application>
  <PresentationFormat>Widescreen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 Image Caption  Generation</vt:lpstr>
      <vt:lpstr>Problem Statement:</vt:lpstr>
      <vt:lpstr>Libraries used</vt:lpstr>
      <vt:lpstr>Basic Paper(s)</vt:lpstr>
      <vt:lpstr>Data - Flickr30K Dataset</vt:lpstr>
      <vt:lpstr>Baseline Model (CNN (VGG16) + LSTM)</vt:lpstr>
      <vt:lpstr>Baseline Model (CNN (VGG16) + LSTM)</vt:lpstr>
      <vt:lpstr>Improved model (Pretrained CNN + Transformer)</vt:lpstr>
      <vt:lpstr>Results:</vt:lpstr>
      <vt:lpstr>      Input Image                         Baseline Model                   Improved Model</vt:lpstr>
      <vt:lpstr>      Input Image                         Baseline Model                   Improved Model</vt:lpstr>
      <vt:lpstr>          Input Image                      Baseline Model                   Improved Model</vt:lpstr>
      <vt:lpstr>                  Input Image                    Baseline Model                      Improved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Image Caption  Generation</dc:title>
  <cp:lastModifiedBy>Sankalp Mule</cp:lastModifiedBy>
  <cp:revision>1</cp:revision>
  <dcterms:modified xsi:type="dcterms:W3CDTF">2021-08-18T12:26:45Z</dcterms:modified>
</cp:coreProperties>
</file>